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302" r:id="rId5"/>
    <p:sldId id="259" r:id="rId6"/>
    <p:sldId id="260" r:id="rId7"/>
    <p:sldId id="262" r:id="rId8"/>
    <p:sldId id="303" r:id="rId9"/>
    <p:sldId id="304" r:id="rId10"/>
    <p:sldId id="263" r:id="rId11"/>
    <p:sldId id="264" r:id="rId12"/>
    <p:sldId id="284" r:id="rId13"/>
    <p:sldId id="265" r:id="rId14"/>
    <p:sldId id="266" r:id="rId15"/>
    <p:sldId id="267" r:id="rId16"/>
    <p:sldId id="271" r:id="rId17"/>
    <p:sldId id="272" r:id="rId18"/>
    <p:sldId id="279" r:id="rId19"/>
    <p:sldId id="280" r:id="rId20"/>
    <p:sldId id="288" r:id="rId21"/>
    <p:sldId id="289" r:id="rId22"/>
    <p:sldId id="282" r:id="rId23"/>
    <p:sldId id="273" r:id="rId24"/>
    <p:sldId id="283" r:id="rId25"/>
    <p:sldId id="305" r:id="rId26"/>
    <p:sldId id="306" r:id="rId27"/>
    <p:sldId id="307" r:id="rId28"/>
    <p:sldId id="308" r:id="rId29"/>
    <p:sldId id="293" r:id="rId30"/>
    <p:sldId id="295" r:id="rId31"/>
    <p:sldId id="296" r:id="rId32"/>
    <p:sldId id="291" r:id="rId33"/>
    <p:sldId id="292" r:id="rId34"/>
    <p:sldId id="274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553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808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374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89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308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02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854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44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755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217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58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75000" t="1000" r="1000" b="8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BAE46-A808-4907-BDE2-7CD389C55EA3}" type="datetimeFigureOut">
              <a:rPr lang="de-CH" smtClean="0"/>
              <a:t>07.09.2018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71048-BC0B-4E37-BAF0-11032D8E204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083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9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fif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3999" y="1411652"/>
            <a:ext cx="9144000" cy="122816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CH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Workshop: Literaturrecherche </a:t>
            </a:r>
            <a:br>
              <a:rPr lang="de-CH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CH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3999" y="2430597"/>
            <a:ext cx="9144000" cy="1655762"/>
          </a:xfrm>
        </p:spPr>
        <p:txBody>
          <a:bodyPr>
            <a:normAutofit/>
          </a:bodyPr>
          <a:lstStyle/>
          <a:p>
            <a:r>
              <a:rPr lang="de-CH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Hotel </a:t>
            </a:r>
            <a:r>
              <a:rPr lang="de-CH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Rischli</a:t>
            </a:r>
            <a:endParaRPr lang="de-CH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07.09.2018</a:t>
            </a:r>
          </a:p>
          <a:p>
            <a:r>
              <a:rPr lang="de-CH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med. Stefan Gysin &amp; Dr. med. Stefan Essig, </a:t>
            </a:r>
            <a:r>
              <a:rPr lang="de-CH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endParaRPr lang="de-CH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22" y="3875765"/>
            <a:ext cx="6133754" cy="245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27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Pubmed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Anwendung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www.pubmed.com</a:t>
            </a:r>
          </a:p>
          <a:p>
            <a:pPr marL="0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«freie» Suche</a:t>
            </a: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8153" t="6392" r="20478" b="9000"/>
          <a:stretch/>
        </p:blipFill>
        <p:spPr>
          <a:xfrm>
            <a:off x="4706469" y="1825625"/>
            <a:ext cx="5468471" cy="4240854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6355732" y="1559859"/>
            <a:ext cx="1004292" cy="5134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5473004" y="1959282"/>
            <a:ext cx="407844" cy="228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Ellipse 10"/>
          <p:cNvSpPr/>
          <p:nvPr/>
        </p:nvSpPr>
        <p:spPr>
          <a:xfrm>
            <a:off x="8358752" y="3192531"/>
            <a:ext cx="623883" cy="2319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897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>
            <a:normAutofit/>
          </a:bodyPr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(Medical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Headings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Kontrolliertes medizinisches Vokabular (regelmässige Updates)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ca. 26’000 Schlagwörter (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-Terms)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Hierarchische Baumstruktur (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Trees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strukturierte, «vorsortierte» Suche</a:t>
            </a: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8307" t="6043" r="19994" b="28470"/>
          <a:stretch/>
        </p:blipFill>
        <p:spPr>
          <a:xfrm>
            <a:off x="838200" y="1770511"/>
            <a:ext cx="7075741" cy="42243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8460" t="13807" r="58439" b="34492"/>
          <a:stretch/>
        </p:blipFill>
        <p:spPr>
          <a:xfrm>
            <a:off x="8369953" y="2425002"/>
            <a:ext cx="2443653" cy="307638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150233" y="4934073"/>
            <a:ext cx="555783" cy="171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/>
          <p:cNvSpPr/>
          <p:nvPr/>
        </p:nvSpPr>
        <p:spPr>
          <a:xfrm>
            <a:off x="10161545" y="5182843"/>
            <a:ext cx="373105" cy="1321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6081958" y="3522908"/>
            <a:ext cx="806824" cy="1500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/>
          <p:cNvSpPr/>
          <p:nvPr/>
        </p:nvSpPr>
        <p:spPr>
          <a:xfrm>
            <a:off x="6096942" y="3363832"/>
            <a:ext cx="968188" cy="183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/>
          <p:cNvSpPr/>
          <p:nvPr/>
        </p:nvSpPr>
        <p:spPr>
          <a:xfrm>
            <a:off x="1800226" y="1991847"/>
            <a:ext cx="485774" cy="208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l="22406" t="17056" r="54776" b="40019"/>
          <a:stretch/>
        </p:blipFill>
        <p:spPr>
          <a:xfrm>
            <a:off x="7590092" y="2582518"/>
            <a:ext cx="2457450" cy="260032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4429" r="14429" b="2713"/>
          <a:stretch/>
        </p:blipFill>
        <p:spPr>
          <a:xfrm>
            <a:off x="3132361" y="4060303"/>
            <a:ext cx="1190624" cy="114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9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Pubmed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allgemeine Tipps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Gezieltes Vorgehen,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bsp.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vom Allgemeinen zum Speziellen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Nicht zu viele und nicht zu wenige Suchbegriffe 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Mittelmass!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Verwenden von Boolesche Operatoren  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Nutzen von Filterfunktionen</a:t>
            </a: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011039"/>
            <a:ext cx="3276600" cy="116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9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 kurzes Beispiel…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8272" t="6444" r="19832" b="3883"/>
          <a:stretch/>
        </p:blipFill>
        <p:spPr>
          <a:xfrm>
            <a:off x="3566512" y="1939950"/>
            <a:ext cx="5058975" cy="412268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8666" t="6545" r="20141" b="4244"/>
          <a:stretch/>
        </p:blipFill>
        <p:spPr>
          <a:xfrm>
            <a:off x="3566511" y="1942000"/>
            <a:ext cx="5058975" cy="414868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446206" y="2039815"/>
            <a:ext cx="411983" cy="244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18821" t="6692" r="20039" b="3879"/>
          <a:stretch/>
        </p:blipFill>
        <p:spPr>
          <a:xfrm>
            <a:off x="3566510" y="1939951"/>
            <a:ext cx="5058976" cy="416232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486779" y="2411603"/>
            <a:ext cx="482321" cy="1971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576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scholar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Google’s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Suchdienst für wissenschaftliche Literatur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Kostenlose («</a:t>
            </a:r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und kostenpflichtige „Angebote“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Seit November 2004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ca. 160 Mio. Dokumente (Volltextsuche!)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Fachartikel aus Zeitschriften (peer-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reviewed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Pubmed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(Fach-)Bücher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Studentische Abschluss-/Seminararbeiten, Vortragsfolien etc.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Dokumente von Privatpersonen (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bsp.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auf einer Website)</a:t>
            </a: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66" y="5314950"/>
            <a:ext cx="2307934" cy="862013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7296151" y="4019550"/>
            <a:ext cx="44767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1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/>
          <a:srcRect l="138" t="9159" r="43009" b="25529"/>
          <a:stretch/>
        </p:blipFill>
        <p:spPr>
          <a:xfrm>
            <a:off x="2120298" y="1773724"/>
            <a:ext cx="7509934" cy="48529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883" y="46400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scholar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Anwendung</a:t>
            </a:r>
          </a:p>
        </p:txBody>
      </p:sp>
      <p:sp>
        <p:nvSpPr>
          <p:cNvPr id="5" name="Ellipse 4"/>
          <p:cNvSpPr/>
          <p:nvPr/>
        </p:nvSpPr>
        <p:spPr>
          <a:xfrm>
            <a:off x="3668486" y="1833130"/>
            <a:ext cx="2002792" cy="311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/>
          <p:cNvSpPr/>
          <p:nvPr/>
        </p:nvSpPr>
        <p:spPr>
          <a:xfrm>
            <a:off x="3668486" y="3606386"/>
            <a:ext cx="2782190" cy="192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8355875" y="2821300"/>
            <a:ext cx="1274357" cy="4123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/>
          <p:cNvSpPr/>
          <p:nvPr/>
        </p:nvSpPr>
        <p:spPr>
          <a:xfrm>
            <a:off x="2157254" y="1849756"/>
            <a:ext cx="270062" cy="2367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351" t="32324" r="36303" b="27788"/>
          <a:stretch/>
        </p:blipFill>
        <p:spPr>
          <a:xfrm>
            <a:off x="234449" y="2225121"/>
            <a:ext cx="3306773" cy="26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Praktische Übungen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Beispiel: Reisefähigkeit von Patienten (mit chronischen Erkrankungen)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12" y="3190504"/>
            <a:ext cx="5027525" cy="18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3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Praktische Übungen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Schritt 1: «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»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Vorschläge?</a:t>
            </a:r>
          </a:p>
          <a:p>
            <a:pPr lvl="1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fitness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ability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chronic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cardiovascular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pretravel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consultation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lung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pulmonary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disease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</a:p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capability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COPD</a:t>
            </a: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336430" y="3027013"/>
            <a:ext cx="8681775" cy="27306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617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Praktische Übungen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Schritt 2: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Bsp. 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fitness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35" y="1825625"/>
            <a:ext cx="1641649" cy="15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>
            <a:normAutofit fontScale="90000"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Praktische Übungen – eines führt zum anderen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146" t="10218" r="43727" b="5933"/>
          <a:stretch/>
        </p:blipFill>
        <p:spPr>
          <a:xfrm>
            <a:off x="3381375" y="1825625"/>
            <a:ext cx="5429250" cy="4645157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210174" y="3228975"/>
            <a:ext cx="1552575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/>
          <p:cNvSpPr/>
          <p:nvPr/>
        </p:nvSpPr>
        <p:spPr>
          <a:xfrm>
            <a:off x="4051465" y="2114550"/>
            <a:ext cx="1006310" cy="252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178" t="9967" r="44067" b="6312"/>
          <a:stretch/>
        </p:blipFill>
        <p:spPr>
          <a:xfrm>
            <a:off x="3381375" y="1843325"/>
            <a:ext cx="5429250" cy="4669526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5124450" y="2366613"/>
            <a:ext cx="1362074" cy="224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l="720" t="9756" r="43263" b="15216"/>
          <a:stretch/>
        </p:blipFill>
        <p:spPr>
          <a:xfrm>
            <a:off x="2947987" y="1825625"/>
            <a:ext cx="6296025" cy="4743450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3695701" y="2207470"/>
            <a:ext cx="1362074" cy="224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Ellipse 18"/>
          <p:cNvSpPr/>
          <p:nvPr/>
        </p:nvSpPr>
        <p:spPr>
          <a:xfrm>
            <a:off x="5124450" y="4448175"/>
            <a:ext cx="600076" cy="1809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0" name="Gerade Verbindung mit Pfeil 19"/>
          <p:cNvCxnSpPr/>
          <p:nvPr/>
        </p:nvCxnSpPr>
        <p:spPr>
          <a:xfrm flipH="1" flipV="1">
            <a:off x="2733675" y="3838575"/>
            <a:ext cx="2390776" cy="6728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838200" y="3639900"/>
            <a:ext cx="1952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Google denkt mit!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3" y="4070901"/>
            <a:ext cx="1456027" cy="88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3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Aufbau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Einführung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Literaturdatenbanken</a:t>
            </a:r>
          </a:p>
          <a:p>
            <a:pPr lvl="1"/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Pubmed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Scholar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Praktische Übungen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Alternativen (Bibliotheken, Nationallizenz) 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Home Message</a:t>
            </a: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11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549" t="9160" r="42130" b="24173"/>
          <a:stretch/>
        </p:blipFill>
        <p:spPr>
          <a:xfrm>
            <a:off x="6625699" y="2486187"/>
            <a:ext cx="4631814" cy="30302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>
            <a:normAutofit fontScale="90000"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Praktische Übungen – eines führt zum anderen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786731"/>
            <a:ext cx="10515600" cy="4351338"/>
          </a:xfrm>
        </p:spPr>
        <p:txBody>
          <a:bodyPr>
            <a:normAutofit/>
          </a:bodyPr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Wieviele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Treffer erhalten Sie zw. 2010-2017?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194" t="9625" r="55900" b="43213"/>
          <a:stretch/>
        </p:blipFill>
        <p:spPr>
          <a:xfrm>
            <a:off x="838200" y="2486187"/>
            <a:ext cx="4900898" cy="3030209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513027" y="2727813"/>
            <a:ext cx="857250" cy="2000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/>
          <p:cNvSpPr/>
          <p:nvPr/>
        </p:nvSpPr>
        <p:spPr>
          <a:xfrm>
            <a:off x="2786064" y="4626821"/>
            <a:ext cx="966786" cy="2118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31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653" t="9565" r="41466" b="28985"/>
          <a:stretch/>
        </p:blipFill>
        <p:spPr>
          <a:xfrm>
            <a:off x="6421315" y="2622657"/>
            <a:ext cx="4932485" cy="29455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>
            <a:normAutofit fontScale="90000"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Praktische Übungen – eines führt zum anderen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786731"/>
            <a:ext cx="10515600" cy="4351338"/>
          </a:xfrm>
        </p:spPr>
        <p:txBody>
          <a:bodyPr>
            <a:normAutofit/>
          </a:bodyPr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Wieviele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Treffer erhalten Sie von der «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Respiratory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873" t="9720" r="54627" b="37790"/>
          <a:stretch/>
        </p:blipFill>
        <p:spPr>
          <a:xfrm>
            <a:off x="1009650" y="2622657"/>
            <a:ext cx="4438650" cy="2945001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2832850" y="4250301"/>
            <a:ext cx="792250" cy="235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Ellipse 10"/>
          <p:cNvSpPr/>
          <p:nvPr/>
        </p:nvSpPr>
        <p:spPr>
          <a:xfrm>
            <a:off x="7320328" y="2865150"/>
            <a:ext cx="857250" cy="1904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262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Kleiner Input für zwischendurch…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 werden die Suchergebnisse sortiert?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“Google Scholar aims to rank documents the way researchers do,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text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each document,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was published,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was written by, as well as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often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recently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has been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other scholarly literature.” </a:t>
            </a:r>
          </a:p>
          <a:p>
            <a:pPr lvl="1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4" y="4171950"/>
            <a:ext cx="2619375" cy="180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1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Zum Schluss: Knacknuss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Suchen Sie mit den Begriffen «COPD» und «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das Topergebnis und öffnen Sie den Artikel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Bedingungen: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muss wortwörtlich enthalten sein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finden Sie die neueste Publikation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«open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10426" y="623526"/>
            <a:ext cx="1285966" cy="12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506" t="9187" r="37575" b="18009"/>
          <a:stretch/>
        </p:blipFill>
        <p:spPr>
          <a:xfrm>
            <a:off x="2624490" y="1723774"/>
            <a:ext cx="7071960" cy="46772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18043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Auflösung…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908156" y="1758942"/>
            <a:ext cx="1094667" cy="2917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/>
          <p:cNvSpPr/>
          <p:nvPr/>
        </p:nvSpPr>
        <p:spPr>
          <a:xfrm>
            <a:off x="8022955" y="2890441"/>
            <a:ext cx="1595829" cy="248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2747314" y="3358662"/>
            <a:ext cx="1015793" cy="2025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hteck 4"/>
          <p:cNvSpPr/>
          <p:nvPr/>
        </p:nvSpPr>
        <p:spPr>
          <a:xfrm>
            <a:off x="3908156" y="3622110"/>
            <a:ext cx="3633628" cy="758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/>
          <p:cNvSpPr/>
          <p:nvPr/>
        </p:nvSpPr>
        <p:spPr>
          <a:xfrm>
            <a:off x="8022954" y="3561234"/>
            <a:ext cx="1252931" cy="527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425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 bleiben die Bücher..?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91" y="2426511"/>
            <a:ext cx="2446410" cy="24464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5" y="2165518"/>
            <a:ext cx="3120851" cy="31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12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switch.ch/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(Education)</a:t>
            </a: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20" y="5604626"/>
            <a:ext cx="2239580" cy="5723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5647" t="26197" r="36653" b="14027"/>
          <a:stretch/>
        </p:blipFill>
        <p:spPr>
          <a:xfrm>
            <a:off x="1155560" y="2554741"/>
            <a:ext cx="4732774" cy="3336053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1657977" y="2903973"/>
            <a:ext cx="1416818" cy="211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18838" t="27493" r="55916" b="46105"/>
          <a:stretch/>
        </p:blipFill>
        <p:spPr>
          <a:xfrm>
            <a:off x="5888334" y="2554741"/>
            <a:ext cx="2562329" cy="1507252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281237" y="3308367"/>
            <a:ext cx="1220039" cy="1884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/>
          <a:srcRect l="28767" t="14328" r="29114" b="46540"/>
          <a:stretch/>
        </p:blipFill>
        <p:spPr>
          <a:xfrm>
            <a:off x="8450663" y="2554741"/>
            <a:ext cx="1999622" cy="1045029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9114220" y="3077255"/>
            <a:ext cx="692880" cy="408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18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swissbib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Basel Bern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Registrierung privat möglich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v.a. für reine Büchersuche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SFX: im Bibliothekswesen						 verwendeter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Linkresolver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6570" t="6782" r="19444" b="13432"/>
          <a:stretch/>
        </p:blipFill>
        <p:spPr>
          <a:xfrm>
            <a:off x="5921840" y="1787293"/>
            <a:ext cx="5431960" cy="3870557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7543799" y="2085975"/>
            <a:ext cx="295276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10105595" y="1787293"/>
            <a:ext cx="447545" cy="212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4052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l="12612" t="12057" r="21153" b="23458"/>
          <a:stretch/>
        </p:blipFill>
        <p:spPr>
          <a:xfrm>
            <a:off x="2214214" y="1838080"/>
            <a:ext cx="7963084" cy="43608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Link zu Google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scholar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833" t="9567" r="55034" b="34699"/>
          <a:stretch/>
        </p:blipFill>
        <p:spPr>
          <a:xfrm>
            <a:off x="3289961" y="1989709"/>
            <a:ext cx="5969760" cy="424074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1331" t="9888" r="44706" b="28097"/>
          <a:stretch/>
        </p:blipFill>
        <p:spPr>
          <a:xfrm>
            <a:off x="2993173" y="1987859"/>
            <a:ext cx="6563335" cy="4242598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8418647" y="3066210"/>
            <a:ext cx="841074" cy="277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Ellipse 9"/>
          <p:cNvSpPr/>
          <p:nvPr/>
        </p:nvSpPr>
        <p:spPr>
          <a:xfrm>
            <a:off x="4297669" y="3263433"/>
            <a:ext cx="588096" cy="2423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Ellipse 10"/>
          <p:cNvSpPr/>
          <p:nvPr/>
        </p:nvSpPr>
        <p:spPr>
          <a:xfrm>
            <a:off x="4349818" y="3943049"/>
            <a:ext cx="1654896" cy="2509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/>
          <a:srcRect t="7262" r="69971" b="37867"/>
          <a:stretch/>
        </p:blipFill>
        <p:spPr>
          <a:xfrm>
            <a:off x="9647943" y="2180352"/>
            <a:ext cx="2263928" cy="2326966"/>
          </a:xfrm>
          <a:prstGeom prst="rect">
            <a:avLst/>
          </a:prstGeom>
        </p:spPr>
      </p:pic>
      <p:cxnSp>
        <p:nvCxnSpPr>
          <p:cNvPr id="17" name="Gerade Verbindung mit Pfeil 16"/>
          <p:cNvCxnSpPr>
            <a:endCxn id="20" idx="1"/>
          </p:cNvCxnSpPr>
          <p:nvPr/>
        </p:nvCxnSpPr>
        <p:spPr>
          <a:xfrm>
            <a:off x="9254373" y="3205022"/>
            <a:ext cx="715915" cy="3272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9871825" y="3505809"/>
            <a:ext cx="672350" cy="1803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Ellipse 23"/>
          <p:cNvSpPr/>
          <p:nvPr/>
        </p:nvSpPr>
        <p:spPr>
          <a:xfrm>
            <a:off x="4697904" y="2312376"/>
            <a:ext cx="922996" cy="2568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5601718" y="1583253"/>
            <a:ext cx="1983473" cy="7936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686675" y="1114426"/>
            <a:ext cx="2457450" cy="643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ISBN: International Standard Book </a:t>
            </a:r>
            <a:r>
              <a:rPr lang="de-CH" dirty="0" err="1"/>
              <a:t>Number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937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20" grpId="0" animBg="1"/>
      <p:bldP spid="20" grpId="1" animBg="1"/>
      <p:bldP spid="24" grpId="0" animBg="1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gibt es sonst noch?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http://www.consortium.ch/national-lizenzen/ </a:t>
            </a: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11985" t="37192" r="11894" b="15546"/>
          <a:stretch/>
        </p:blipFill>
        <p:spPr>
          <a:xfrm>
            <a:off x="838200" y="2506952"/>
            <a:ext cx="10508466" cy="367001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286514" y="5654828"/>
            <a:ext cx="914011" cy="2564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7482254" y="5616496"/>
            <a:ext cx="1597980" cy="3534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0607" t="23064" r="46424" b="58189"/>
          <a:stretch/>
        </p:blipFill>
        <p:spPr>
          <a:xfrm>
            <a:off x="7717729" y="1616364"/>
            <a:ext cx="3628937" cy="8905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25057" t="55726" r="25730" b="23098"/>
          <a:stretch/>
        </p:blipFill>
        <p:spPr>
          <a:xfrm>
            <a:off x="5835798" y="2857477"/>
            <a:ext cx="5521569" cy="13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6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Stefan Gysin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Medizinstudium in Basel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Wissenschaftlicher Mitarbeiter IHAM&amp;CC Luzern</a:t>
            </a:r>
          </a:p>
          <a:p>
            <a:pPr lvl="1"/>
            <a:r>
              <a:rPr lang="de-CH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Seit September 2017</a:t>
            </a:r>
          </a:p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-Studium an der Universität Luzern</a:t>
            </a:r>
          </a:p>
          <a:p>
            <a:pPr marL="685800" lvl="2">
              <a:spcBef>
                <a:spcPts val="1000"/>
              </a:spcBef>
            </a:pPr>
            <a:r>
              <a:rPr lang="de-CH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de-CH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endParaRPr lang="de-CH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Kontakt:</a:t>
            </a:r>
          </a:p>
          <a:p>
            <a:pPr lvl="1"/>
            <a:r>
              <a:rPr lang="de-CH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stefan.gysin@iham-cc.ch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608" y="1954457"/>
            <a:ext cx="1623043" cy="243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83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>
            <a:norm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 Kreis schliesst sich…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984625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http://www.consortium.ch/zugriff/ </a:t>
            </a:r>
            <a:endParaRPr lang="de-CH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l="14060" t="11462" r="35236" b="48991"/>
          <a:stretch/>
        </p:blipFill>
        <p:spPr>
          <a:xfrm>
            <a:off x="7311790" y="2227381"/>
            <a:ext cx="4280134" cy="187789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/>
          <a:srcRect l="10850" t="29017" r="14286" b="6097"/>
          <a:stretch/>
        </p:blipFill>
        <p:spPr>
          <a:xfrm>
            <a:off x="716315" y="2494337"/>
            <a:ext cx="6645332" cy="323971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22604" t="54141" r="37052" b="11943"/>
          <a:stretch/>
        </p:blipFill>
        <p:spPr>
          <a:xfrm>
            <a:off x="7870707" y="4022839"/>
            <a:ext cx="3162301" cy="14954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34" y="4857331"/>
            <a:ext cx="1856317" cy="474392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2417645" y="3105150"/>
            <a:ext cx="1104900" cy="2762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Ellipse 13"/>
          <p:cNvSpPr/>
          <p:nvPr/>
        </p:nvSpPr>
        <p:spPr>
          <a:xfrm>
            <a:off x="3219450" y="3516312"/>
            <a:ext cx="904875" cy="3984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Ellipse 14"/>
          <p:cNvSpPr/>
          <p:nvPr/>
        </p:nvSpPr>
        <p:spPr>
          <a:xfrm>
            <a:off x="2171700" y="4596605"/>
            <a:ext cx="562707" cy="2039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Ellipse 15"/>
          <p:cNvSpPr/>
          <p:nvPr/>
        </p:nvSpPr>
        <p:spPr>
          <a:xfrm>
            <a:off x="7311790" y="2280930"/>
            <a:ext cx="1908410" cy="424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/>
          <a:srcRect l="9249" t="32835" r="48099" b="14425"/>
          <a:stretch/>
        </p:blipFill>
        <p:spPr>
          <a:xfrm>
            <a:off x="6984146" y="598604"/>
            <a:ext cx="1426429" cy="9921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/>
          <a:srcRect l="28204" t="15425" r="23025" b="9362"/>
          <a:stretch/>
        </p:blipFill>
        <p:spPr>
          <a:xfrm>
            <a:off x="7388242" y="1877175"/>
            <a:ext cx="4533961" cy="3933074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10479741" y="3639670"/>
            <a:ext cx="553267" cy="179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Ellipse 17"/>
          <p:cNvSpPr/>
          <p:nvPr/>
        </p:nvSpPr>
        <p:spPr>
          <a:xfrm>
            <a:off x="8154060" y="2908488"/>
            <a:ext cx="1142340" cy="1758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Ellipse 18"/>
          <p:cNvSpPr/>
          <p:nvPr/>
        </p:nvSpPr>
        <p:spPr>
          <a:xfrm>
            <a:off x="8133941" y="2660179"/>
            <a:ext cx="400459" cy="1798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Ellipse 19"/>
          <p:cNvSpPr/>
          <p:nvPr/>
        </p:nvSpPr>
        <p:spPr>
          <a:xfrm>
            <a:off x="10926869" y="5136704"/>
            <a:ext cx="588604" cy="1513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46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>
            <a:norm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funktioniert…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6" t="9686" r="44294" b="21177"/>
          <a:stretch/>
        </p:blipFill>
        <p:spPr>
          <a:xfrm>
            <a:off x="838200" y="2021684"/>
            <a:ext cx="5163600" cy="36623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369" t="6678" r="69581" b="40777"/>
          <a:stretch/>
        </p:blipFill>
        <p:spPr>
          <a:xfrm>
            <a:off x="6511856" y="944828"/>
            <a:ext cx="2822643" cy="277637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4651" t="15757" r="15384" b="6506"/>
          <a:stretch/>
        </p:blipFill>
        <p:spPr>
          <a:xfrm>
            <a:off x="7324185" y="3852864"/>
            <a:ext cx="3439065" cy="2149416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5011200" y="2907426"/>
            <a:ext cx="808575" cy="131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5828489" y="2733675"/>
            <a:ext cx="683367" cy="2416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8001000" y="2633009"/>
            <a:ext cx="714375" cy="100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1" name="Ellipse 30"/>
          <p:cNvSpPr/>
          <p:nvPr/>
        </p:nvSpPr>
        <p:spPr>
          <a:xfrm>
            <a:off x="9262792" y="3985559"/>
            <a:ext cx="405083" cy="81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8358187" y="2820789"/>
            <a:ext cx="357188" cy="165596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185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gibt es sonst noch?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Newsletter (per E-Mail)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Zeitschriften (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bsp.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Swiss Medical Forum)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F1000.com</a:t>
            </a: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52" y="2068322"/>
            <a:ext cx="838200" cy="118465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26" y="2068322"/>
            <a:ext cx="838200" cy="11846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16118" t="6759" r="17042" b="9955"/>
          <a:stretch/>
        </p:blipFill>
        <p:spPr>
          <a:xfrm>
            <a:off x="3276600" y="3362152"/>
            <a:ext cx="3343275" cy="23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36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Home Message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Moderne Literatursuche = Online 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riesiges Angebot, braucht Übung 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Access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»</a:t>
            </a:r>
          </a:p>
          <a:p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Pubmed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nützlich für </a:t>
            </a:r>
            <a:r>
              <a:rPr lang="de-CH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gezielte Suche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bsp.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bestimmte Studienart), ausschliesslich geprüfte </a:t>
            </a:r>
            <a:r>
              <a:rPr lang="de-CH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Fachliteratur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z.B.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literature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endParaRPr lang="de-CH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scholar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CH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breit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(Volltextsuche), nach </a:t>
            </a:r>
            <a:r>
              <a:rPr lang="de-CH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Relevanz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geordnet, verknüpft (z.B.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Swissbib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einfach / intuitiv  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Lassen Sie sich helfen! (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bsp.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Newsletter, F1000)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18" y="3743644"/>
            <a:ext cx="2876550" cy="264315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7" y="5249863"/>
            <a:ext cx="927099" cy="9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27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21320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99" y="1825625"/>
            <a:ext cx="2975202" cy="39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1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Stefan Essig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Medizinstudium in Basel</a:t>
            </a:r>
          </a:p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der Universität Bern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IHAM&amp;CC Luzern</a:t>
            </a:r>
          </a:p>
          <a:p>
            <a:pPr lvl="1"/>
            <a:r>
              <a:rPr lang="de-CH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Seit 2014</a:t>
            </a:r>
          </a:p>
          <a:p>
            <a:pPr lvl="1"/>
            <a:r>
              <a:rPr lang="de-CH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Seit Okt 2017: Wissenschaftlicher Leiter des Instituts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Kontakt:</a:t>
            </a:r>
          </a:p>
          <a:p>
            <a:pPr marL="685800" lvl="2">
              <a:spcBef>
                <a:spcPts val="1000"/>
              </a:spcBef>
            </a:pPr>
            <a:r>
              <a:rPr lang="de-CH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stefan.essig@iham-cc.ch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315" y="1825625"/>
            <a:ext cx="1808361" cy="23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Einführung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Interesse an Forschung und neuesten Studienergebnissen ohne direkten Anschluss an eine Universität…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 / wo finde ich Fachliteratur als niedergelassener Arzt?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: freier (kostenloser) Zugang zu wissenschaftlicher Literatur im Internet </a:t>
            </a: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458" y="4591938"/>
            <a:ext cx="1819836" cy="14413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116" y="4765522"/>
            <a:ext cx="2683513" cy="9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Literaturdatenbanken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Vorteile: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Riesige Datensammlung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Aktuell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Einfach und schnell zugänglich</a:t>
            </a:r>
          </a:p>
          <a:p>
            <a:pPr marL="457200" lvl="1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Nachteile: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Eingeschränkter Zugang ohne Anschluss an Hochschulen / Universitäten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Gezielte Suche braucht gewisse Erfahrung.. </a:t>
            </a:r>
          </a:p>
          <a:p>
            <a:pPr lvl="2"/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969" r="14100" b="992"/>
          <a:stretch/>
        </p:blipFill>
        <p:spPr>
          <a:xfrm>
            <a:off x="7591425" y="4922183"/>
            <a:ext cx="2257425" cy="11642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023" y="1825625"/>
            <a:ext cx="2612652" cy="174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447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85091"/>
            <a:ext cx="10515600" cy="905597"/>
          </a:xfrm>
        </p:spPr>
        <p:txBody>
          <a:bodyPr/>
          <a:lstStyle/>
          <a:p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Pubmed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Herausgeber: US National Library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CH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(NLM)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Seit 1996 öffentlich zugänglich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5000 biomedizinische Zeitschriften, &gt; 27 Mio. Artikel</a:t>
            </a:r>
          </a:p>
          <a:p>
            <a:pPr lvl="1"/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Mio. mit Links zum Volltext (davon ca. 4 Mio. «</a:t>
            </a:r>
            <a:r>
              <a:rPr lang="de-C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</a:t>
            </a:r>
            <a:r>
              <a:rPr lang="de-CH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r>
              <a:rPr lang="de-CH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500’000 neue Dokumente pro Jahr, täglich 2000-4000 Updates </a:t>
            </a:r>
          </a:p>
          <a:p>
            <a:pPr marL="914400" lvl="2" indent="0">
              <a:buNone/>
            </a:pPr>
            <a:endParaRPr lang="de-C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88" y="5138637"/>
            <a:ext cx="2918012" cy="10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5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21158" t="26050" r="36295" b="19876"/>
          <a:stretch/>
        </p:blipFill>
        <p:spPr>
          <a:xfrm>
            <a:off x="1137458" y="680230"/>
            <a:ext cx="8097982" cy="57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0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22453" t="20453" r="12084" b="11893"/>
          <a:stretch/>
        </p:blipFill>
        <p:spPr>
          <a:xfrm>
            <a:off x="838199" y="885296"/>
            <a:ext cx="9258949" cy="53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41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Office PowerPoint</Application>
  <PresentationFormat>Breitbild</PresentationFormat>
  <Paragraphs>173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Wingdings</vt:lpstr>
      <vt:lpstr>Office</vt:lpstr>
      <vt:lpstr>Workshop: Literaturrecherche  </vt:lpstr>
      <vt:lpstr>Aufbau</vt:lpstr>
      <vt:lpstr>Stefan Gysin</vt:lpstr>
      <vt:lpstr>Stefan Essig</vt:lpstr>
      <vt:lpstr>Einführung</vt:lpstr>
      <vt:lpstr>Online Literaturdatenbanken</vt:lpstr>
      <vt:lpstr>Pubmed</vt:lpstr>
      <vt:lpstr>PowerPoint-Präsentation</vt:lpstr>
      <vt:lpstr>PowerPoint-Präsentation</vt:lpstr>
      <vt:lpstr>Pubmed – Anwendung</vt:lpstr>
      <vt:lpstr>MeSH (Medical Subject Headings)</vt:lpstr>
      <vt:lpstr>Pubmed – allgemeine Tipps </vt:lpstr>
      <vt:lpstr>Ein kurzes Beispiel…</vt:lpstr>
      <vt:lpstr>Google scholar</vt:lpstr>
      <vt:lpstr>Google scholar - Anwendung</vt:lpstr>
      <vt:lpstr>Praktische Übungen</vt:lpstr>
      <vt:lpstr>Praktische Übungen</vt:lpstr>
      <vt:lpstr>Praktische Übungen</vt:lpstr>
      <vt:lpstr>Praktische Übungen – eines führt zum anderen</vt:lpstr>
      <vt:lpstr>Praktische Übungen – eines führt zum anderen</vt:lpstr>
      <vt:lpstr>Praktische Übungen – eines führt zum anderen</vt:lpstr>
      <vt:lpstr>Kleiner Input für zwischendurch…</vt:lpstr>
      <vt:lpstr>Zum Schluss: Knacknuss</vt:lpstr>
      <vt:lpstr>Die Auflösung…</vt:lpstr>
      <vt:lpstr>Wo bleiben die Bücher..?</vt:lpstr>
      <vt:lpstr>Switch</vt:lpstr>
      <vt:lpstr>swissbib Basel Bern</vt:lpstr>
      <vt:lpstr>Link zu Google scholar</vt:lpstr>
      <vt:lpstr>Was gibt es sonst noch?</vt:lpstr>
      <vt:lpstr>Der Kreis schliesst sich…</vt:lpstr>
      <vt:lpstr>Es funktioniert…</vt:lpstr>
      <vt:lpstr>Was gibt es sonst noch?</vt:lpstr>
      <vt:lpstr>Take Home Message</vt:lpstr>
      <vt:lpstr>Ende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LuMed - Qualitätszirkel:  Literatursuche («open access»)</dc:title>
  <dc:creator>Stefan Gysin</dc:creator>
  <cp:lastModifiedBy>Gast1</cp:lastModifiedBy>
  <cp:revision>153</cp:revision>
  <dcterms:created xsi:type="dcterms:W3CDTF">2017-09-05T13:23:12Z</dcterms:created>
  <dcterms:modified xsi:type="dcterms:W3CDTF">2018-09-07T12:27:12Z</dcterms:modified>
</cp:coreProperties>
</file>